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7" r:id="rId1"/>
  </p:sldMasterIdLst>
  <p:sldIdLst>
    <p:sldId id="256" r:id="rId2"/>
    <p:sldId id="257" r:id="rId3"/>
    <p:sldId id="264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41"/>
    <p:restoredTop sz="96556"/>
  </p:normalViewPr>
  <p:slideViewPr>
    <p:cSldViewPr snapToGrid="0" snapToObjects="1">
      <p:cViewPr varScale="1">
        <p:scale>
          <a:sx n="105" d="100"/>
          <a:sy n="105" d="100"/>
        </p:scale>
        <p:origin x="20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11/2/20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20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751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11/2/20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848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59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11/2/20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00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11/2/20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11/2/20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819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11/2/20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83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578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419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941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11/2/20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6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6" r:id="rId6"/>
    <p:sldLayoutId id="2147483821" r:id="rId7"/>
    <p:sldLayoutId id="2147483822" r:id="rId8"/>
    <p:sldLayoutId id="2147483823" r:id="rId9"/>
    <p:sldLayoutId id="2147483825" r:id="rId10"/>
    <p:sldLayoutId id="21474838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ork2bewell.org/curriculum/critical-conversation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1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81B4F-AE6C-4E21-82DA-0B9F2D27C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66404-4CF9-DD49-A971-4F98F6334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/>
          <a:p>
            <a:r>
              <a:rPr lang="en-US" dirty="0"/>
              <a:t>“Having Difficult Conversations”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85FEF-74E0-E849-A101-BC1221A47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 anchor="t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500">
                <a:solidFill>
                  <a:schemeClr val="tx1"/>
                </a:solidFill>
              </a:rPr>
              <a:t>NCASC ADVISOR SESSION</a:t>
            </a:r>
          </a:p>
          <a:p>
            <a:pPr>
              <a:lnSpc>
                <a:spcPct val="91000"/>
              </a:lnSpc>
            </a:pPr>
            <a:r>
              <a:rPr lang="en-US" sz="2500">
                <a:solidFill>
                  <a:schemeClr val="tx1"/>
                </a:solidFill>
              </a:rPr>
              <a:t>Wednesday, Nov. 4 2020</a:t>
            </a:r>
          </a:p>
          <a:p>
            <a:pPr>
              <a:lnSpc>
                <a:spcPct val="91000"/>
              </a:lnSpc>
            </a:pPr>
            <a:r>
              <a:rPr lang="en-US" sz="2500">
                <a:solidFill>
                  <a:schemeClr val="tx1"/>
                </a:solidFill>
              </a:rPr>
              <a:t>Henry Foust, CDNCASC Director</a:t>
            </a:r>
          </a:p>
        </p:txBody>
      </p:sp>
    </p:spTree>
    <p:extLst>
      <p:ext uri="{BB962C8B-B14F-4D97-AF65-F5344CB8AC3E}">
        <p14:creationId xmlns:p14="http://schemas.microsoft.com/office/powerpoint/2010/main" val="1858661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B6EF0-3A6F-DD4B-987A-82364CDD4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DA996-508E-4B48-B080-6C2E809E2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some topics that constitute areas of difficult conversations?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7EFA4-5B2F-E948-81DB-1E9EA4F4A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676" y="3429000"/>
            <a:ext cx="9002620" cy="289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4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21AC3-FA4A-5E43-9E8C-B8084C07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What are obstacles to Succeeding in Difficult  conversations?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BCA728-567C-114C-9276-E286DAB34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4278" y="2587625"/>
            <a:ext cx="7080269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1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08AA0-D0B6-0145-B22C-4F25963D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"/>
            <a:ext cx="10268712" cy="3028012"/>
          </a:xfrm>
        </p:spPr>
        <p:txBody>
          <a:bodyPr>
            <a:normAutofit/>
          </a:bodyPr>
          <a:lstStyle/>
          <a:p>
            <a:r>
              <a:rPr lang="en-US" sz="4000" dirty="0"/>
              <a:t>Informal Conversations– Around the dinner table, at family gatherings, with friends, with co-workers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08EF6-FA23-4A4C-BE6F-67650D12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3582648"/>
            <a:ext cx="10268712" cy="2598695"/>
          </a:xfrm>
        </p:spPr>
        <p:txBody>
          <a:bodyPr/>
          <a:lstStyle/>
          <a:p>
            <a:pPr lvl="0"/>
            <a:r>
              <a:rPr lang="en-US" dirty="0"/>
              <a:t>Take advantage of opportunities</a:t>
            </a:r>
          </a:p>
          <a:p>
            <a:pPr lvl="0"/>
            <a:r>
              <a:rPr lang="en-US" dirty="0"/>
              <a:t>Be willing to share your truth</a:t>
            </a:r>
          </a:p>
          <a:p>
            <a:pPr lvl="0"/>
            <a:r>
              <a:rPr lang="en-US" dirty="0"/>
              <a:t>Ask questions – Not as a gotcha, but to understand </a:t>
            </a:r>
          </a:p>
          <a:p>
            <a:pPr lvl="0"/>
            <a:r>
              <a:rPr lang="en-US" dirty="0"/>
              <a:t>		       Doesn’t mean you have to agree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321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B99B3-8DAC-D446-8A67-2920B728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 Formal Conversations– Intent is a true  connection, not a </a:t>
            </a:r>
            <a:r>
              <a:rPr lang="en-US" sz="4000" dirty="0" err="1"/>
              <a:t>facebook</a:t>
            </a:r>
            <a:r>
              <a:rPr lang="en-US" sz="4000" dirty="0"/>
              <a:t>/twitter text battle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58BFB-8954-A948-BB90-6A22846BC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/>
            <a:r>
              <a:rPr lang="en-US" dirty="0"/>
              <a:t>- Willingness to participate:  Define what it means ”to participate”</a:t>
            </a:r>
          </a:p>
          <a:p>
            <a:r>
              <a:rPr lang="en-US" dirty="0"/>
              <a:t>- Build trust: invite people to engage</a:t>
            </a:r>
          </a:p>
          <a:p>
            <a:r>
              <a:rPr lang="en-US" dirty="0"/>
              <a:t>- Agree to disagree: The right to keep your truth; give up being “right”</a:t>
            </a:r>
          </a:p>
          <a:p>
            <a:pPr lvl="0"/>
            <a:r>
              <a:rPr lang="en-US" dirty="0"/>
              <a:t>- Share personal experiences: Speak from the “I,”  not “you”   or  “people (we)” </a:t>
            </a:r>
          </a:p>
          <a:p>
            <a:pPr lvl="0"/>
            <a:r>
              <a:rPr lang="en-US" dirty="0"/>
              <a:t>- Active listening:  Have people explain the reason for their viewpoint; tell a story that has </a:t>
            </a:r>
          </a:p>
          <a:p>
            <a:pPr lvl="0"/>
            <a:r>
              <a:rPr lang="en-US" dirty="0"/>
              <a:t>                               shaped how they feel. </a:t>
            </a:r>
          </a:p>
          <a:p>
            <a:r>
              <a:rPr lang="en-US" dirty="0"/>
              <a:t>	“You can disagree with another person’s opinions; you can disagree with their </a:t>
            </a:r>
          </a:p>
          <a:p>
            <a:r>
              <a:rPr lang="en-US" dirty="0"/>
              <a:t>	doctrines; you can’t disagree with their experience.”      K. </a:t>
            </a:r>
            <a:r>
              <a:rPr lang="en-US" dirty="0" err="1"/>
              <a:t>Tippett</a:t>
            </a:r>
            <a:endParaRPr lang="en-US" dirty="0"/>
          </a:p>
          <a:p>
            <a:pPr lvl="0"/>
            <a:r>
              <a:rPr lang="en-US" dirty="0"/>
              <a:t>- Walk outside of your privilege:  Recognize the characteristics of your life that make it possible, logical, easy </a:t>
            </a:r>
          </a:p>
          <a:p>
            <a:pPr lvl="0"/>
            <a:r>
              <a:rPr lang="en-US" dirty="0"/>
              <a:t>                                                    for you to hold your perspective.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02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2055ED-1544-6E44-A77D-D8B92D8A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67018"/>
          </a:xfrm>
        </p:spPr>
        <p:txBody>
          <a:bodyPr/>
          <a:lstStyle/>
          <a:p>
            <a:r>
              <a:rPr lang="en-US" dirty="0"/>
              <a:t>Breakout Groups Topics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F62F2A-682C-FF41-9DBE-97F23BAC3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072" y="2319230"/>
            <a:ext cx="10268712" cy="4220956"/>
          </a:xfrm>
        </p:spPr>
        <p:txBody>
          <a:bodyPr/>
          <a:lstStyle/>
          <a:p>
            <a:r>
              <a:rPr lang="en-US" sz="1200" dirty="0"/>
              <a:t>(From the “Grounding Virtues”  In the “Better Conversation” Guide     K. </a:t>
            </a:r>
            <a:r>
              <a:rPr lang="en-US" sz="1200" dirty="0" err="1"/>
              <a:t>Tippett</a:t>
            </a:r>
            <a:r>
              <a:rPr lang="en-US" sz="1200" dirty="0"/>
              <a:t>)</a:t>
            </a:r>
          </a:p>
          <a:p>
            <a:endParaRPr lang="en-US" sz="1200" dirty="0"/>
          </a:p>
          <a:p>
            <a:pPr marL="514350" indent="-514350">
              <a:buAutoNum type="arabicPeriod"/>
            </a:pPr>
            <a:r>
              <a:rPr lang="en-US" dirty="0"/>
              <a:t>Words That Matter</a:t>
            </a:r>
          </a:p>
          <a:p>
            <a:pPr marL="514350" indent="-514350">
              <a:buAutoNum type="arabicPeriod"/>
            </a:pPr>
            <a:r>
              <a:rPr lang="en-US" dirty="0"/>
              <a:t>Hospitality</a:t>
            </a:r>
          </a:p>
          <a:p>
            <a:pPr marL="514350" indent="-514350">
              <a:buAutoNum type="arabicPeriod"/>
            </a:pPr>
            <a:r>
              <a:rPr lang="en-US" dirty="0"/>
              <a:t>Humility</a:t>
            </a:r>
          </a:p>
          <a:p>
            <a:pPr marL="514350" indent="-514350">
              <a:buAutoNum type="arabicPeriod"/>
            </a:pPr>
            <a:r>
              <a:rPr lang="en-US" dirty="0"/>
              <a:t>Patience</a:t>
            </a:r>
          </a:p>
          <a:p>
            <a:pPr marL="514350" indent="-514350">
              <a:buAutoNum type="arabicPeriod"/>
            </a:pPr>
            <a:r>
              <a:rPr lang="en-US" dirty="0"/>
              <a:t>Generous Listening</a:t>
            </a:r>
          </a:p>
          <a:p>
            <a:pPr marL="514350" indent="-514350">
              <a:buAutoNum type="arabicPeriod"/>
            </a:pPr>
            <a:r>
              <a:rPr lang="en-US" dirty="0"/>
              <a:t>Adventurous Civility</a:t>
            </a:r>
          </a:p>
        </p:txBody>
      </p:sp>
    </p:spTree>
    <p:extLst>
      <p:ext uri="{BB962C8B-B14F-4D97-AF65-F5344CB8AC3E}">
        <p14:creationId xmlns:p14="http://schemas.microsoft.com/office/powerpoint/2010/main" val="3791284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9B63A-0AD4-C14B-A4C7-6DFBD56A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Groups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D493D-F96A-C049-8791-032748D04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Define your word/term.</a:t>
            </a:r>
          </a:p>
          <a:p>
            <a:pPr marL="514350" indent="-514350">
              <a:buAutoNum type="arabicPeriod"/>
            </a:pPr>
            <a:r>
              <a:rPr lang="en-US" dirty="0"/>
              <a:t>Why is this an important tool/perspective to help manage </a:t>
            </a:r>
          </a:p>
          <a:p>
            <a:r>
              <a:rPr lang="en-US" dirty="0"/>
              <a:t>      difficult conversations?</a:t>
            </a:r>
          </a:p>
          <a:p>
            <a:pPr marL="514350" indent="-514350">
              <a:buAutoNum type="arabicPeriod" startAt="3"/>
            </a:pPr>
            <a:r>
              <a:rPr lang="en-US" dirty="0"/>
              <a:t>What is the challenge in employing this concept?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378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BA477-FCDB-3A41-B81B-68A8E1387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NCASC Empathy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75C60-DD18-9246-91E3-99C21CDF3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Saturday, Nov. 14    9:00 a.m. – 12:00 noon</a:t>
            </a:r>
          </a:p>
          <a:p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3 Speakers, Each followed by breakout groups</a:t>
            </a:r>
          </a:p>
          <a:p>
            <a:r>
              <a:rPr lang="en-US" dirty="0"/>
              <a:t>2.  Call for facilitators.</a:t>
            </a:r>
          </a:p>
          <a:p>
            <a:r>
              <a:rPr lang="en-US" dirty="0"/>
              <a:t>3.  Orientation sessions.   Week of Nov. 9-13</a:t>
            </a:r>
          </a:p>
        </p:txBody>
      </p:sp>
    </p:spTree>
    <p:extLst>
      <p:ext uri="{BB962C8B-B14F-4D97-AF65-F5344CB8AC3E}">
        <p14:creationId xmlns:p14="http://schemas.microsoft.com/office/powerpoint/2010/main" val="3517424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F5A9-16F3-B448-BE39-833B54A5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22B07-15B2-E245-ADC3-A39313143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“Better Conversations: A Starter Guide”   The Civil Conversations 	Project: On Being       </a:t>
            </a:r>
            <a:r>
              <a:rPr lang="en-US" b="1" i="1" dirty="0" err="1"/>
              <a:t>civilconversations@onbeing.org</a:t>
            </a:r>
            <a:r>
              <a:rPr lang="en-US" b="1" i="1" dirty="0"/>
              <a:t> 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https://work2bewell.org/curriculum/critical-conversations/</a:t>
            </a:r>
            <a:endParaRPr lang="en-US" dirty="0"/>
          </a:p>
          <a:p>
            <a:r>
              <a:rPr lang="en-US" dirty="0"/>
              <a:t>    ( A new guide for teens.)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38468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390</Words>
  <Application>Microsoft Macintosh PowerPoint</Application>
  <PresentationFormat>Widescreen</PresentationFormat>
  <Paragraphs>51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Franklin Gothic Demi Cond</vt:lpstr>
      <vt:lpstr>Franklin Gothic Medium</vt:lpstr>
      <vt:lpstr>Wingdings</vt:lpstr>
      <vt:lpstr>JuxtaposeVTI</vt:lpstr>
      <vt:lpstr>“Having Difficult Conversations”</vt:lpstr>
      <vt:lpstr>Topics</vt:lpstr>
      <vt:lpstr>What are obstacles to Succeeding in Difficult  conversations? </vt:lpstr>
      <vt:lpstr>Informal Conversations– Around the dinner table, at family gatherings, with friends, with co-workers</vt:lpstr>
      <vt:lpstr> Formal Conversations– Intent is a true  connection, not a facebook/twitter text battle</vt:lpstr>
      <vt:lpstr>Breakout Groups Topics</vt:lpstr>
      <vt:lpstr>Breakout Groups Tasks</vt:lpstr>
      <vt:lpstr>NCASC Empathy Conference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“Having Difficult Conversations”</dc:title>
  <dc:creator>Henry Foust</dc:creator>
  <cp:lastModifiedBy>Henry Foust</cp:lastModifiedBy>
  <cp:revision>10</cp:revision>
  <dcterms:created xsi:type="dcterms:W3CDTF">2020-11-03T22:54:15Z</dcterms:created>
  <dcterms:modified xsi:type="dcterms:W3CDTF">2020-11-05T01:38:38Z</dcterms:modified>
</cp:coreProperties>
</file>