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21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9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3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9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2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0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1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3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2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3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7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1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683C1-3FE2-2F49-A6E1-A67E91973A2A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4B71D-0693-204B-AC20-B16CC2218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8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87991" y="4535997"/>
            <a:ext cx="7560960" cy="91080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Local Level</a:t>
            </a:r>
          </a:p>
          <a:p>
            <a:r>
              <a:rPr lang="en-US" sz="2100" dirty="0" smtClean="0">
                <a:solidFill>
                  <a:schemeClr val="bg1"/>
                </a:solidFill>
              </a:rPr>
              <a:t>County or City Council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6948" y="5605768"/>
            <a:ext cx="8583983" cy="91080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School Level</a:t>
            </a:r>
          </a:p>
          <a:p>
            <a:r>
              <a:rPr lang="en-US" sz="2100" dirty="0" smtClean="0">
                <a:solidFill>
                  <a:schemeClr val="bg1"/>
                </a:solidFill>
              </a:rPr>
              <a:t>Student Council or Student Government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-475882" y="-359448"/>
            <a:ext cx="45719" cy="45719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05083" y="3444684"/>
            <a:ext cx="6443867" cy="91080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District Level</a:t>
            </a:r>
          </a:p>
          <a:p>
            <a:r>
              <a:rPr lang="en-US" sz="2100" dirty="0" smtClean="0">
                <a:solidFill>
                  <a:schemeClr val="bg1"/>
                </a:solidFill>
              </a:rPr>
              <a:t>Eastern, Central , and Western Districts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486282" y="2362974"/>
            <a:ext cx="5450689" cy="91080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State Level</a:t>
            </a:r>
          </a:p>
          <a:p>
            <a:r>
              <a:rPr lang="en-US" sz="2100" dirty="0" smtClean="0">
                <a:solidFill>
                  <a:schemeClr val="bg1"/>
                </a:solidFill>
              </a:rPr>
              <a:t>North Carolina Association of Student Councils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396788" y="1257299"/>
            <a:ext cx="4540184" cy="91080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Regional Level</a:t>
            </a:r>
          </a:p>
          <a:p>
            <a:r>
              <a:rPr lang="en-US" sz="2100" dirty="0" smtClean="0">
                <a:solidFill>
                  <a:schemeClr val="bg1"/>
                </a:solidFill>
              </a:rPr>
              <a:t>Southern Association of Student Councils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295315" y="151617"/>
            <a:ext cx="3641657" cy="91080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National Level</a:t>
            </a:r>
          </a:p>
          <a:p>
            <a:r>
              <a:rPr lang="en-US" sz="2100" dirty="0" smtClean="0">
                <a:solidFill>
                  <a:schemeClr val="bg1"/>
                </a:solidFill>
              </a:rPr>
              <a:t>National  Association of Student Councils</a:t>
            </a:r>
          </a:p>
          <a:p>
            <a:r>
              <a:rPr lang="en-US" sz="2100" dirty="0" smtClean="0">
                <a:solidFill>
                  <a:schemeClr val="bg1"/>
                </a:solidFill>
              </a:rPr>
              <a:t>Alliance for Student Activities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9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-475882" y="-359448"/>
            <a:ext cx="45719" cy="45719"/>
          </a:xfrm>
          <a:solidFill>
            <a:srgbClr val="FF0000"/>
          </a:solidFill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34991" y="1668037"/>
            <a:ext cx="8701980" cy="69234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President Elect School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100" dirty="0" smtClean="0">
                <a:solidFill>
                  <a:schemeClr val="bg1"/>
                </a:solidFill>
              </a:rPr>
              <a:t>Prepares to Host State Convention              Conducts State Officer Elections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34991" y="765950"/>
            <a:ext cx="8701980" cy="79166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President School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100" dirty="0" smtClean="0">
                <a:solidFill>
                  <a:schemeClr val="bg1"/>
                </a:solidFill>
              </a:rPr>
              <a:t>Hosts State Convention                      Rep elected in 10</a:t>
            </a:r>
            <a:r>
              <a:rPr lang="en-US" sz="2100" baseline="30000" dirty="0" smtClean="0">
                <a:solidFill>
                  <a:schemeClr val="bg1"/>
                </a:solidFill>
              </a:rPr>
              <a:t>th</a:t>
            </a:r>
            <a:r>
              <a:rPr lang="en-US" sz="2100" dirty="0" smtClean="0">
                <a:solidFill>
                  <a:schemeClr val="bg1"/>
                </a:solidFill>
              </a:rPr>
              <a:t> Grade Year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850964" y="151617"/>
            <a:ext cx="5091648" cy="50737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NCASC Student Officers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4991" y="2464857"/>
            <a:ext cx="8701980" cy="69234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Vice President School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100" dirty="0" smtClean="0">
                <a:solidFill>
                  <a:schemeClr val="bg1"/>
                </a:solidFill>
              </a:rPr>
              <a:t>Facilitates the NCASC Awards Program                   Facilitates State Project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4991" y="3285641"/>
            <a:ext cx="8701980" cy="69234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Vice President School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100" dirty="0" smtClean="0">
                <a:solidFill>
                  <a:schemeClr val="bg1"/>
                </a:solidFill>
              </a:rPr>
              <a:t>Conducts the Middle Level Workshop      Rep elected in their 7</a:t>
            </a:r>
            <a:r>
              <a:rPr lang="en-US" sz="2100" baseline="30000" dirty="0" smtClean="0">
                <a:solidFill>
                  <a:schemeClr val="bg1"/>
                </a:solidFill>
              </a:rPr>
              <a:t>th</a:t>
            </a:r>
            <a:r>
              <a:rPr lang="en-US" sz="2100" dirty="0" smtClean="0">
                <a:solidFill>
                  <a:schemeClr val="bg1"/>
                </a:solidFill>
              </a:rPr>
              <a:t> Grade Year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34991" y="4094443"/>
            <a:ext cx="8701980" cy="69234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Secretary School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100" dirty="0" smtClean="0">
                <a:solidFill>
                  <a:schemeClr val="bg1"/>
                </a:solidFill>
              </a:rPr>
              <a:t>Keeps Records of the Executive Board           Prepares/distributes Newsletter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34991" y="4915227"/>
            <a:ext cx="8701980" cy="69234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Communication Officer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100" dirty="0" err="1" smtClean="0">
                <a:solidFill>
                  <a:schemeClr val="bg1"/>
                </a:solidFill>
              </a:rPr>
              <a:t>Faciliates</a:t>
            </a:r>
            <a:r>
              <a:rPr lang="en-US" sz="2100" dirty="0" smtClean="0">
                <a:solidFill>
                  <a:schemeClr val="bg1"/>
                </a:solidFill>
              </a:rPr>
              <a:t> electronic communication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34991" y="5724029"/>
            <a:ext cx="8701980" cy="98569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District Officers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100" dirty="0" smtClean="0">
                <a:solidFill>
                  <a:schemeClr val="bg1"/>
                </a:solidFill>
              </a:rPr>
              <a:t>High School Chair             Hosts Fall District Conference</a:t>
            </a:r>
          </a:p>
          <a:p>
            <a:r>
              <a:rPr lang="en-US" sz="2100" dirty="0" smtClean="0">
                <a:solidFill>
                  <a:schemeClr val="bg1"/>
                </a:solidFill>
              </a:rPr>
              <a:t>High School Vice-Chair               Assists with Fall Conference/ Membership Drive</a:t>
            </a:r>
          </a:p>
          <a:p>
            <a:r>
              <a:rPr lang="en-US" sz="2100" dirty="0" smtClean="0">
                <a:solidFill>
                  <a:schemeClr val="bg1"/>
                </a:solidFill>
              </a:rPr>
              <a:t>         Middle Level Vice-Chair             Assists with Fall Conference/ Middle School Concerns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37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2" grpId="0" animBg="1"/>
      <p:bldP spid="13" grpId="0" animBg="1"/>
      <p:bldP spid="14" grpId="0" animBg="1"/>
      <p:bldP spid="15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-475882" y="-359448"/>
            <a:ext cx="45719" cy="45719"/>
          </a:xfrm>
          <a:solidFill>
            <a:srgbClr val="3366FF"/>
          </a:solidFill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587755" y="2506777"/>
            <a:ext cx="6349216" cy="368844"/>
          </a:xfrm>
          <a:prstGeom prst="rect">
            <a:avLst/>
          </a:prstGeom>
          <a:solidFill>
            <a:srgbClr val="3366FF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100" dirty="0" smtClean="0">
                <a:solidFill>
                  <a:schemeClr val="bg1"/>
                </a:solidFill>
              </a:rPr>
              <a:t>Executive Director						Elected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34991" y="1580726"/>
            <a:ext cx="8701980" cy="791664"/>
          </a:xfrm>
          <a:prstGeom prst="rect">
            <a:avLst/>
          </a:prstGeom>
          <a:solidFill>
            <a:srgbClr val="3366FF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</a:rPr>
              <a:t>Board of Directors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593386" y="151616"/>
            <a:ext cx="5774528" cy="1166366"/>
          </a:xfrm>
          <a:prstGeom prst="rect">
            <a:avLst/>
          </a:prstGeom>
          <a:solidFill>
            <a:srgbClr val="3366FF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</a:rPr>
              <a:t>NCASC Adult Officers 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34991" y="4435982"/>
            <a:ext cx="8701980" cy="1626760"/>
          </a:xfrm>
          <a:prstGeom prst="rect">
            <a:avLst/>
          </a:prstGeom>
          <a:solidFill>
            <a:srgbClr val="3366FF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</a:rPr>
              <a:t>Student Officer Advisers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2100" dirty="0" smtClean="0">
                <a:solidFill>
                  <a:schemeClr val="bg1"/>
                </a:solidFill>
              </a:rPr>
              <a:t>The Adviser of each elected School Officer Representative</a:t>
            </a:r>
          </a:p>
          <a:p>
            <a:pPr algn="l"/>
            <a:r>
              <a:rPr lang="en-US" sz="2100" dirty="0" smtClean="0">
                <a:solidFill>
                  <a:schemeClr val="bg1"/>
                </a:solidFill>
              </a:rPr>
              <a:t>Attends all State Board Meetings</a:t>
            </a:r>
          </a:p>
          <a:p>
            <a:pPr algn="l"/>
            <a:r>
              <a:rPr lang="en-US" sz="2100" dirty="0" smtClean="0">
                <a:solidFill>
                  <a:schemeClr val="bg1"/>
                </a:solidFill>
              </a:rPr>
              <a:t>Facilitates duties of the Office</a:t>
            </a:r>
            <a:endParaRPr lang="en-US" sz="2100" dirty="0" smtClean="0">
              <a:solidFill>
                <a:schemeClr val="bg1"/>
              </a:solidFill>
            </a:endParaRPr>
          </a:p>
          <a:p>
            <a:pPr algn="l"/>
            <a:r>
              <a:rPr lang="en-US" sz="2100" dirty="0" smtClean="0">
                <a:solidFill>
                  <a:schemeClr val="bg1"/>
                </a:solidFill>
              </a:rPr>
              <a:t>Each has a vote on Board Business</a:t>
            </a:r>
            <a:endParaRPr lang="en-US" sz="2100" dirty="0" smtClean="0">
              <a:solidFill>
                <a:schemeClr val="bg1"/>
              </a:solidFill>
            </a:endParaRPr>
          </a:p>
          <a:p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87755" y="3063967"/>
            <a:ext cx="6349216" cy="368844"/>
          </a:xfrm>
          <a:prstGeom prst="rect">
            <a:avLst/>
          </a:prstGeom>
          <a:solidFill>
            <a:srgbClr val="3366FF"/>
          </a:solidFill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100" dirty="0" smtClean="0">
                <a:solidFill>
                  <a:schemeClr val="bg1"/>
                </a:solidFill>
              </a:rPr>
              <a:t>Assistant Executive Director				Appointed by Ex. Dir.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587755" y="3651151"/>
            <a:ext cx="6349216" cy="590385"/>
          </a:xfrm>
          <a:prstGeom prst="rect">
            <a:avLst/>
          </a:prstGeom>
          <a:solidFill>
            <a:srgbClr val="3366FF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100" dirty="0" smtClean="0">
                <a:solidFill>
                  <a:schemeClr val="bg1"/>
                </a:solidFill>
              </a:rPr>
              <a:t>District Executive Directors 				Elected</a:t>
            </a:r>
          </a:p>
          <a:p>
            <a:pPr algn="l"/>
            <a:r>
              <a:rPr lang="en-US" sz="2100" dirty="0">
                <a:solidFill>
                  <a:schemeClr val="bg1"/>
                </a:solidFill>
              </a:rPr>
              <a:t>	</a:t>
            </a:r>
            <a:r>
              <a:rPr lang="en-US" sz="2100" dirty="0" smtClean="0">
                <a:solidFill>
                  <a:schemeClr val="bg1"/>
                </a:solidFill>
              </a:rPr>
              <a:t>Western 		Central	    Eastern</a:t>
            </a:r>
          </a:p>
        </p:txBody>
      </p:sp>
    </p:spTree>
    <p:extLst>
      <p:ext uri="{BB962C8B-B14F-4D97-AF65-F5344CB8AC3E}">
        <p14:creationId xmlns:p14="http://schemas.microsoft.com/office/powerpoint/2010/main" val="548732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5" grpId="0" animBg="1"/>
      <p:bldP spid="11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010" y="274638"/>
            <a:ext cx="7068483" cy="724813"/>
          </a:xfr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Black"/>
                <a:cs typeface="Arial Black"/>
              </a:rPr>
              <a:t>NCASC Programs</a:t>
            </a:r>
            <a:endParaRPr lang="en-US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19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98010" y="1140101"/>
            <a:ext cx="7068483" cy="7059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bg1"/>
                </a:solidFill>
                <a:latin typeface="Arial Black"/>
                <a:cs typeface="Arial Black"/>
              </a:rPr>
              <a:t>Middle Level Workshop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 Black"/>
                <a:cs typeface="Arial Black"/>
              </a:rPr>
              <a:t>September 28/29 at Betsy Jeff Penn 4-H Center</a:t>
            </a:r>
            <a:endParaRPr lang="en-US" sz="3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98010" y="1998451"/>
            <a:ext cx="7068483" cy="7059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bg1"/>
                </a:solidFill>
                <a:latin typeface="Arial Black"/>
                <a:cs typeface="Arial Black"/>
              </a:rPr>
              <a:t>District Fall Conferences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 Black"/>
                <a:cs typeface="Arial Black"/>
              </a:rPr>
              <a:t>Western District 10/12  Central and Eastern District 10/26</a:t>
            </a:r>
            <a:endParaRPr lang="en-US" sz="3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98010" y="2856801"/>
            <a:ext cx="7068483" cy="7059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bg1"/>
                </a:solidFill>
                <a:latin typeface="Arial Black"/>
                <a:cs typeface="Arial Black"/>
              </a:rPr>
              <a:t>Adviser Advance Workshop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 Black"/>
                <a:cs typeface="Arial Black"/>
              </a:rPr>
              <a:t>Carolina Hotel     Pinehurst, NC      Jan 31/  Feb 1</a:t>
            </a:r>
            <a:endParaRPr lang="en-US" sz="3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98010" y="3715151"/>
            <a:ext cx="7068483" cy="7059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bg1"/>
                </a:solidFill>
                <a:latin typeface="Arial Black"/>
                <a:cs typeface="Arial Black"/>
              </a:rPr>
              <a:t>Victory Junction Tour/ WD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 Black"/>
                <a:cs typeface="Arial Black"/>
              </a:rPr>
              <a:t>Victory Junction Camp    February 8</a:t>
            </a:r>
            <a:endParaRPr lang="en-US" sz="3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98010" y="4573501"/>
            <a:ext cx="7068483" cy="7059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bg1"/>
                </a:solidFill>
                <a:latin typeface="Arial Black"/>
                <a:cs typeface="Arial Black"/>
              </a:rPr>
              <a:t>NCASC State Convention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 Black"/>
                <a:cs typeface="Arial Black"/>
              </a:rPr>
              <a:t>North Surry High School   March 28,29,30</a:t>
            </a:r>
            <a:endParaRPr lang="en-US" sz="3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98010" y="5431851"/>
            <a:ext cx="7068483" cy="7059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bg1"/>
                </a:solidFill>
                <a:latin typeface="Arial Black"/>
                <a:cs typeface="Arial Black"/>
              </a:rPr>
              <a:t>NCASC Summer Workshop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 Black"/>
                <a:cs typeface="Arial Black"/>
              </a:rPr>
              <a:t>Mars Hill University    July 7 -11</a:t>
            </a:r>
            <a:endParaRPr lang="en-US" sz="3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636074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010" y="111524"/>
            <a:ext cx="7068483" cy="37781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N C A S C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Awards 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19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98010" y="604155"/>
            <a:ext cx="7068483" cy="705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Kate Parks Kitchen Award</a:t>
            </a:r>
            <a:endParaRPr lang="en-US" sz="5900" dirty="0" smtClean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Adviser of the Year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98010" y="1462505"/>
            <a:ext cx="7068483" cy="705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Richard </a:t>
            </a:r>
            <a:r>
              <a:rPr lang="en-US" sz="5900" dirty="0" err="1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Cansler</a:t>
            </a:r>
            <a:r>
              <a:rPr lang="en-US" sz="59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 Award</a:t>
            </a:r>
            <a:endParaRPr lang="en-US" sz="5900" dirty="0" smtClean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Administrator of the Year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98010" y="2320855"/>
            <a:ext cx="7068483" cy="705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Nan </a:t>
            </a:r>
            <a:r>
              <a:rPr lang="en-US" sz="5900" dirty="0" err="1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Abell</a:t>
            </a:r>
            <a:r>
              <a:rPr lang="en-US" sz="59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 Award</a:t>
            </a:r>
            <a:endParaRPr lang="en-US" sz="5900" dirty="0" smtClean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Distinguished Service Award for Retired/Retiring Advisers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98010" y="3179205"/>
            <a:ext cx="7068483" cy="705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Victory Junction Award</a:t>
            </a:r>
            <a:endParaRPr lang="en-US" sz="5900" dirty="0" smtClean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Distinguished Donor Award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98010" y="4037555"/>
            <a:ext cx="7068483" cy="705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Rookie Council Award</a:t>
            </a:r>
            <a:endParaRPr lang="en-US" sz="5900" dirty="0" smtClean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Recognizes A Council in the 2</a:t>
            </a:r>
            <a:r>
              <a:rPr lang="en-US" sz="3600" baseline="300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nd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 Year of Membership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98010" y="5804684"/>
            <a:ext cx="7068483" cy="9644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NCASC Hall of Fame</a:t>
            </a:r>
            <a:endParaRPr lang="en-US" sz="5900" dirty="0" smtClean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  <a:p>
            <a:r>
              <a:rPr lang="en-US" sz="34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Honors student council members, nominated by their home schools, for distinguished service to their student council</a:t>
            </a:r>
            <a:endParaRPr lang="en-US" sz="3400" dirty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198010" y="4895905"/>
            <a:ext cx="7068483" cy="705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NCASC Recruiter Award</a:t>
            </a:r>
            <a:endParaRPr lang="en-US" sz="5900" dirty="0" smtClean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Recognizes a Member School’s Recruitment Efforts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5505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-475882" y="-359448"/>
            <a:ext cx="45719" cy="45719"/>
          </a:xfrm>
          <a:solidFill>
            <a:srgbClr val="3366FF"/>
          </a:solidFill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23007" y="1580726"/>
            <a:ext cx="8701980" cy="11630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</a:rPr>
              <a:t>High School	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Louise Hunter Honor Council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Middle School		Clinton Blake Honor Council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593386" y="151616"/>
            <a:ext cx="5774528" cy="11663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bg1"/>
                </a:solidFill>
              </a:rPr>
              <a:t>Honor Council</a:t>
            </a:r>
            <a:endParaRPr lang="en-US" sz="6000" dirty="0" smtClean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3877" y="2967335"/>
            <a:ext cx="68767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This is an excellent way to document your Council's accomplishments and to be recognized by your state association.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4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365</Words>
  <Application>Microsoft Macintosh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NCASC Programs</vt:lpstr>
      <vt:lpstr>N C A S C   Awards </vt:lpstr>
      <vt:lpstr>PowerPoint Presentation</vt:lpstr>
    </vt:vector>
  </TitlesOfParts>
  <Company>RSS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Elliott Mathis</dc:creator>
  <cp:lastModifiedBy>Elliott Mathis</cp:lastModifiedBy>
  <cp:revision>13</cp:revision>
  <dcterms:created xsi:type="dcterms:W3CDTF">2013-10-15T12:19:44Z</dcterms:created>
  <dcterms:modified xsi:type="dcterms:W3CDTF">2013-10-17T21:26:51Z</dcterms:modified>
</cp:coreProperties>
</file>